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2" r:id="rId3"/>
    <p:sldId id="273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6CC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71" d="100"/>
          <a:sy n="71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D5BFEE7-141B-4F3A-A9FB-5BDF0AFF6A87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1CF59AF-68F8-4720-92BF-42AD2A5DC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FE0D3-51FC-414F-AECF-6607D6E04A68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B68A3-6BBD-4343-8645-84A17284E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BD06B-436C-4BF2-BEF3-6CF4AAAF8785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85C7-EF83-4D34-B20E-67776EBFE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5D772-AAB9-44F9-90BE-5826C6028019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40783-E5F5-4337-8135-B2DA4BC10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372C-073B-4E96-8249-D5B0DFDA85A5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91B10-9CFE-4AF1-B154-D65D8A712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CA72E-FC81-4905-A2F6-3650A693E766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7B92D-07A1-474F-B3D8-1F0C1ED4B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162A3-000B-4CD4-A333-E196B25C1849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08996-F903-4DF6-8BE7-274EF117C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C76B-BC3A-48A2-9FAC-45F399B09B37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FACBD-A89A-4661-99BD-8AA45E8EB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C1006-26A7-4587-A75E-4BF461B67CF9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F5854-00BC-4215-A0F1-6BF28B3FA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37A6-4FE7-489E-8F72-73A2C007DF01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40CB-E3D8-464D-8894-A7B7A8A50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6ED23-EF71-4126-B13B-079565F6FD43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8DEA1-AC8C-4085-934D-AB380B6EF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89C59-EC6C-48B4-95D6-049A9A1D48EA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5E20-5552-4CAB-9B96-444035854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ED98AC-BFDE-40E5-B67F-459A42F3ABE9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A86FDC-B676-4654-8D80-7D0642E0C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64;&#1082;&#1086;&#1083;&#1072;\&#1055;&#1045;&#1056;&#1057;&#1055;&#1045;&#1050;&#1058;&#1048;&#1042;&#1040;\&#1052;&#1072;&#1089;&#1090;&#1077;&#1088;-&#1082;&#1083;&#1072;&#1089;&#1089;&#1099;\&#1089;&#1077;&#1084;&#1080;&#1085;&#1072;&#1088;%20&#1088;&#1072;&#1081;&#1086;&#1085;\&#1061;&#1086;&#1083;&#1084;&#1089;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5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33972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7" descr="1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620713"/>
            <a:ext cx="38100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mpbile-phones-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860800"/>
            <a:ext cx="454818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images_1644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3500438"/>
            <a:ext cx="3359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900113" y="2781300"/>
            <a:ext cx="7704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>
                <a:solidFill>
                  <a:srgbClr val="990000"/>
                </a:solidFill>
              </a:rPr>
              <a:t>Деятельность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48840730_tree_of_life_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916113"/>
            <a:ext cx="367188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250825" y="2636838"/>
            <a:ext cx="54721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>
                <a:solidFill>
                  <a:srgbClr val="990000"/>
                </a:solidFill>
              </a:rPr>
              <a:t>Познание</a:t>
            </a:r>
          </a:p>
        </p:txBody>
      </p:sp>
      <p:pic>
        <p:nvPicPr>
          <p:cNvPr id="15365" name="Picture 5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860800"/>
            <a:ext cx="2952750" cy="2271713"/>
          </a:xfrm>
          <a:prstGeom prst="rect">
            <a:avLst/>
          </a:prstGeom>
          <a:noFill/>
        </p:spPr>
      </p:pic>
      <p:pic>
        <p:nvPicPr>
          <p:cNvPr id="15366" name="Picture 6" descr="chemie_schu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88913"/>
            <a:ext cx="3932237" cy="2624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209675"/>
          </a:xfrm>
        </p:spPr>
        <p:txBody>
          <a:bodyPr/>
          <a:lstStyle/>
          <a:p>
            <a:r>
              <a:rPr lang="ru-RU" b="1" i="1" smtClean="0">
                <a:solidFill>
                  <a:schemeClr val="tx2"/>
                </a:solidFill>
                <a:latin typeface="Arial" charset="0"/>
              </a:rPr>
              <a:t>Тема урока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755650" y="2205038"/>
            <a:ext cx="7777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0000"/>
                </a:solidFill>
              </a:rPr>
              <a:t>Познавательная деятельность.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11188" y="27813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Чувственное и рациональное познание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39750" y="3860800"/>
            <a:ext cx="82804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Сенсаулизм</a:t>
            </a:r>
            <a:r>
              <a:rPr lang="ru-RU" sz="2400">
                <a:solidFill>
                  <a:schemeClr val="tx2"/>
                </a:solidFill>
              </a:rPr>
              <a:t>                                </a:t>
            </a:r>
            <a:r>
              <a:rPr lang="ru-RU" sz="2400" b="1">
                <a:solidFill>
                  <a:schemeClr val="tx2"/>
                </a:solidFill>
              </a:rPr>
              <a:t>Рационализм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(от лат. </a:t>
            </a:r>
            <a:r>
              <a:rPr lang="en-US" b="1">
                <a:solidFill>
                  <a:schemeClr val="tx2"/>
                </a:solidFill>
              </a:rPr>
              <a:t>sensus - </a:t>
            </a:r>
            <a:r>
              <a:rPr lang="ru-RU" b="1">
                <a:solidFill>
                  <a:schemeClr val="tx2"/>
                </a:solidFill>
              </a:rPr>
              <a:t>чувство</a:t>
            </a:r>
            <a:r>
              <a:rPr lang="en-US" b="1">
                <a:solidFill>
                  <a:schemeClr val="tx2"/>
                </a:solidFill>
              </a:rPr>
              <a:t> </a:t>
            </a:r>
            <a:r>
              <a:rPr lang="ru-RU" b="1">
                <a:solidFill>
                  <a:schemeClr val="tx2"/>
                </a:solidFill>
              </a:rPr>
              <a:t>)                                 (от лат. </a:t>
            </a:r>
            <a:r>
              <a:rPr lang="en-US" b="1">
                <a:solidFill>
                  <a:schemeClr val="tx2"/>
                </a:solidFill>
              </a:rPr>
              <a:t>ratio - </a:t>
            </a:r>
            <a:r>
              <a:rPr lang="ru-RU" b="1">
                <a:solidFill>
                  <a:schemeClr val="tx2"/>
                </a:solidFill>
              </a:rPr>
              <a:t>разум)</a:t>
            </a:r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3995738" y="3860800"/>
            <a:ext cx="1079500" cy="647700"/>
          </a:xfrm>
          <a:prstGeom prst="left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  <a:latin typeface="Arial" charset="0"/>
              </a:rPr>
              <a:t>Чувственное познание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900113" y="1484313"/>
            <a:ext cx="2303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Формы: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843213" y="1989138"/>
            <a:ext cx="5472112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-"/>
            </a:pPr>
            <a:r>
              <a:rPr lang="ru-RU" b="1">
                <a:solidFill>
                  <a:srgbClr val="990000"/>
                </a:solidFill>
              </a:rPr>
              <a:t> это целостное отражение объекта, непосредственно воздействующего на наши органы чувств;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r>
              <a:rPr lang="ru-RU">
                <a:solidFill>
                  <a:srgbClr val="990000"/>
                </a:solidFill>
              </a:rPr>
              <a:t> </a:t>
            </a:r>
            <a:r>
              <a:rPr lang="ru-RU" b="1">
                <a:solidFill>
                  <a:srgbClr val="990000"/>
                </a:solidFill>
              </a:rPr>
              <a:t> отражение отдельных свойств предмета, явления, процесса, возникающее при их непосредственном воздействии на органы чувств;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r>
              <a:rPr lang="ru-RU" b="1">
                <a:solidFill>
                  <a:srgbClr val="990000"/>
                </a:solidFill>
              </a:rPr>
              <a:t> чувственный образ предметов и явлений, сохраняемый в сознании без их непосредственного воздействия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9388" y="2060575"/>
            <a:ext cx="28082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Восприятие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Ощущение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tx2"/>
                </a:solidFill>
              </a:rPr>
              <a:t>Представление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  <a:latin typeface="Arial" charset="0"/>
              </a:rPr>
              <a:t>Рациональное познание</a:t>
            </a:r>
          </a:p>
        </p:txBody>
      </p:sp>
      <p:pic>
        <p:nvPicPr>
          <p:cNvPr id="39940" name="Холмс.wmv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1268413"/>
            <a:ext cx="6911975" cy="53863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  <a:latin typeface="Arial" charset="0"/>
              </a:rPr>
              <a:t>Рациональное познание</a:t>
            </a:r>
          </a:p>
        </p:txBody>
      </p:sp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755650" y="1484313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990000"/>
                </a:solidFill>
              </a:rPr>
              <a:t>Формы: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3132138" y="2133600"/>
            <a:ext cx="5761037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-"/>
            </a:pPr>
            <a:r>
              <a:rPr lang="ru-RU"/>
              <a:t> </a:t>
            </a:r>
            <a:r>
              <a:rPr lang="ru-RU" b="1">
                <a:solidFill>
                  <a:srgbClr val="990000"/>
                </a:solidFill>
              </a:rPr>
              <a:t>отрицание или утверждение чего-либо при помощи понятий; 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r>
              <a:rPr lang="ru-RU" b="1">
                <a:solidFill>
                  <a:srgbClr val="990000"/>
                </a:solidFill>
              </a:rPr>
              <a:t>мысль, которая отражает предметы, явления и связи между ними в обобщенной форме;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r>
              <a:rPr lang="ru-RU" b="1">
                <a:solidFill>
                  <a:srgbClr val="990000"/>
                </a:solidFill>
              </a:rPr>
              <a:t>   рассуждение, в ходе которого из одних суждений — посылок выводится другое, заключительное суждение — вывод</a:t>
            </a:r>
            <a:r>
              <a:rPr lang="ru-RU"/>
              <a:t> 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50825" y="2060575"/>
            <a:ext cx="28082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Суждение</a:t>
            </a:r>
          </a:p>
          <a:p>
            <a:pPr>
              <a:spcBef>
                <a:spcPct val="20000"/>
              </a:spcBef>
            </a:pPr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Понятие</a:t>
            </a:r>
          </a:p>
          <a:p>
            <a:pPr>
              <a:spcBef>
                <a:spcPct val="20000"/>
              </a:spcBef>
            </a:pPr>
            <a:endParaRPr lang="ru-RU" sz="2400" b="1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Умозаключение</a:t>
            </a:r>
          </a:p>
        </p:txBody>
      </p:sp>
      <p:pic>
        <p:nvPicPr>
          <p:cNvPr id="19462" name="Picture 4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437063"/>
            <a:ext cx="262572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102</Words>
  <Application>Microsoft Office PowerPoint</Application>
  <PresentationFormat>On-screen Show (4:3)</PresentationFormat>
  <Paragraphs>28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Слайд 1</vt:lpstr>
      <vt:lpstr>Слайд 2</vt:lpstr>
      <vt:lpstr>Тема урока</vt:lpstr>
      <vt:lpstr>Чувственное познание</vt:lpstr>
      <vt:lpstr>Рациональное познание</vt:lpstr>
      <vt:lpstr>Рациональное познание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Пользователь</cp:lastModifiedBy>
  <cp:revision>199</cp:revision>
  <dcterms:created xsi:type="dcterms:W3CDTF">2014-08-01T15:13:02Z</dcterms:created>
  <dcterms:modified xsi:type="dcterms:W3CDTF">2015-05-11T08:44:54Z</dcterms:modified>
</cp:coreProperties>
</file>